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D09D3-4473-4163-8642-FB9A9869C8C3}"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4AAFF-0000-41D3-A908-C5869F9B73D6}"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763688" y="1412776"/>
            <a:ext cx="6480720"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a:solidFill>
                  <a:prstClr val="white"/>
                </a:solidFill>
                <a:cs typeface="Arial" charset="0"/>
              </a:rPr>
              <a:t>Tasa de variación de la productividad total de los factores en las MIPYMES apoyadas</a:t>
            </a:r>
            <a:endParaRPr lang="es-ES" b="1" dirty="0">
              <a:solidFill>
                <a:prstClr val="white"/>
              </a:solidFill>
              <a:cs typeface="Arial" charset="0"/>
            </a:endParaRPr>
          </a:p>
        </p:txBody>
      </p:sp>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2160240" cy="369332"/>
          </a:xfrm>
          <a:prstGeom prst="rect">
            <a:avLst/>
          </a:prstGeom>
          <a:noFill/>
        </p:spPr>
        <p:txBody>
          <a:bodyPr wrap="square" rtlCol="0">
            <a:spAutoFit/>
          </a:bodyPr>
          <a:lstStyle/>
          <a:p>
            <a:r>
              <a:rPr lang="es-MX" b="1" dirty="0">
                <a:solidFill>
                  <a:prstClr val="black"/>
                </a:solidFill>
              </a:rPr>
              <a:t>Indicador</a:t>
            </a:r>
          </a:p>
        </p:txBody>
      </p:sp>
      <p:sp>
        <p:nvSpPr>
          <p:cNvPr id="18" name="TextBox 17"/>
          <p:cNvSpPr txBox="1"/>
          <p:nvPr/>
        </p:nvSpPr>
        <p:spPr>
          <a:xfrm>
            <a:off x="179512" y="1763524"/>
            <a:ext cx="1296144" cy="646331"/>
          </a:xfrm>
          <a:prstGeom prst="rect">
            <a:avLst/>
          </a:prstGeom>
          <a:noFill/>
        </p:spPr>
        <p:txBody>
          <a:bodyPr wrap="square" rtlCol="0">
            <a:spAutoFit/>
          </a:bodyPr>
          <a:lstStyle/>
          <a:p>
            <a:r>
              <a:rPr lang="es-MX" b="1" dirty="0">
                <a:solidFill>
                  <a:prstClr val="black"/>
                </a:solidFill>
              </a:rPr>
              <a:t>Nivel: Propósito</a:t>
            </a:r>
          </a:p>
        </p:txBody>
      </p:sp>
      <p:pic>
        <p:nvPicPr>
          <p:cNvPr id="9" name="Picture 8" descr="niño preguntando.jpg"/>
          <p:cNvPicPr>
            <a:picLocks noChangeAspect="1"/>
          </p:cNvPicPr>
          <p:nvPr/>
        </p:nvPicPr>
        <p:blipFill>
          <a:blip r:embed="rId4" cstate="print"/>
          <a:stretch>
            <a:fillRect/>
          </a:stretch>
        </p:blipFill>
        <p:spPr>
          <a:xfrm>
            <a:off x="179512" y="2645469"/>
            <a:ext cx="1359595" cy="1359595"/>
          </a:xfrm>
          <a:prstGeom prst="rect">
            <a:avLst/>
          </a:prstGeom>
        </p:spPr>
      </p:pic>
      <p:sp>
        <p:nvSpPr>
          <p:cNvPr id="10" name="TextBox 9"/>
          <p:cNvSpPr txBox="1"/>
          <p:nvPr/>
        </p:nvSpPr>
        <p:spPr>
          <a:xfrm>
            <a:off x="1691680" y="2564904"/>
            <a:ext cx="6768752" cy="2169825"/>
          </a:xfrm>
          <a:prstGeom prst="rect">
            <a:avLst/>
          </a:prstGeom>
          <a:noFill/>
        </p:spPr>
        <p:txBody>
          <a:bodyPr wrap="square" rtlCol="0">
            <a:spAutoFit/>
          </a:bodyPr>
          <a:lstStyle/>
          <a:p>
            <a:pPr algn="just"/>
            <a:r>
              <a:rPr lang="es-MX" sz="1500" dirty="0">
                <a:solidFill>
                  <a:prstClr val="black"/>
                </a:solidFill>
              </a:rPr>
              <a:t>Mide el crecimiento o decrecimiento de la productividad total de los factores en las MIPYMES que son apoyadas con recursos del Fondo Nacional Emprendedor.</a:t>
            </a:r>
          </a:p>
          <a:p>
            <a:pPr algn="just"/>
            <a:endParaRPr lang="es-MX" sz="1500" dirty="0">
              <a:solidFill>
                <a:prstClr val="black"/>
              </a:solidFill>
            </a:endParaRPr>
          </a:p>
          <a:p>
            <a:pPr algn="just"/>
            <a:r>
              <a:rPr lang="es-MX" sz="1500" dirty="0" smtClean="0">
                <a:solidFill>
                  <a:prstClr val="black"/>
                </a:solidFill>
              </a:rPr>
              <a:t>La Productividad total de los factores  es un concepto usado en la teoría económica, que representa entre otros elementos a la tecnología, la organización y administración de las empresas y efectos del marco institucional  en la economía. También se le define como un residual que mide la parte del incremento del producto que no se explica por los incrementos en los factores utiliza os en la producción, INEGI</a:t>
            </a:r>
            <a:r>
              <a:rPr lang="es-MX" sz="1500" baseline="30000" dirty="0" smtClean="0">
                <a:solidFill>
                  <a:prstClr val="black"/>
                </a:solidFill>
              </a:rPr>
              <a:t>1</a:t>
            </a:r>
            <a:endParaRPr lang="es-MX" sz="1500" baseline="30000" dirty="0">
              <a:solidFill>
                <a:prstClr val="black"/>
              </a:solidFill>
            </a:endParaRPr>
          </a:p>
        </p:txBody>
      </p:sp>
      <p:sp>
        <p:nvSpPr>
          <p:cNvPr id="14" name="Down Arrow 13"/>
          <p:cNvSpPr/>
          <p:nvPr/>
        </p:nvSpPr>
        <p:spPr>
          <a:xfrm>
            <a:off x="5148064"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20" name="TextBox 19"/>
          <p:cNvSpPr txBox="1"/>
          <p:nvPr/>
        </p:nvSpPr>
        <p:spPr>
          <a:xfrm>
            <a:off x="1691680" y="4787860"/>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21" name="Table 20"/>
          <p:cNvGraphicFramePr>
            <a:graphicFrameLocks noGrp="1"/>
          </p:cNvGraphicFramePr>
          <p:nvPr/>
        </p:nvGraphicFramePr>
        <p:xfrm>
          <a:off x="1691681" y="5085184"/>
          <a:ext cx="6984775" cy="1473200"/>
        </p:xfrm>
        <a:graphic>
          <a:graphicData uri="http://schemas.openxmlformats.org/drawingml/2006/table">
            <a:tbl>
              <a:tblPr firstRow="1" bandRow="1">
                <a:tableStyleId>{5C22544A-7EE6-4342-B048-85BDC9FD1C3A}</a:tableStyleId>
              </a:tblPr>
              <a:tblGrid>
                <a:gridCol w="1155091"/>
                <a:gridCol w="2301293"/>
                <a:gridCol w="1296144"/>
                <a:gridCol w="2232247"/>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c>
                  <a:txBody>
                    <a:bodyPr/>
                    <a:lstStyle/>
                    <a:p>
                      <a:r>
                        <a:rPr lang="es-MX" sz="1400" dirty="0" smtClean="0"/>
                        <a:t>Variable 3</a:t>
                      </a:r>
                      <a:endParaRPr lang="es-MX" sz="1400" dirty="0"/>
                    </a:p>
                  </a:txBody>
                  <a:tcPr/>
                </a:tc>
                <a:tc>
                  <a:txBody>
                    <a:bodyPr/>
                    <a:lstStyle/>
                    <a:p>
                      <a:r>
                        <a:rPr lang="es-MX" sz="1400" dirty="0" smtClean="0"/>
                        <a:t>Variable</a:t>
                      </a:r>
                      <a:r>
                        <a:rPr lang="es-MX" sz="1400" baseline="0" dirty="0" smtClean="0"/>
                        <a:t> 4</a:t>
                      </a:r>
                      <a:endParaRPr lang="es-MX" sz="1400" dirty="0"/>
                    </a:p>
                  </a:txBody>
                  <a:tcPr/>
                </a:tc>
              </a:tr>
              <a:tr h="370840">
                <a:tc>
                  <a:txBody>
                    <a:bodyPr/>
                    <a:lstStyle/>
                    <a:p>
                      <a:r>
                        <a:rPr lang="es-MX" sz="1400" dirty="0" smtClean="0"/>
                        <a:t>Ventas en el año t</a:t>
                      </a:r>
                      <a:endParaRPr lang="es-MX" sz="1400" dirty="0"/>
                    </a:p>
                  </a:txBody>
                  <a:tcPr/>
                </a:tc>
                <a:tc>
                  <a:txBody>
                    <a:bodyPr/>
                    <a:lstStyle/>
                    <a:p>
                      <a:r>
                        <a:rPr lang="es-MX" sz="1400" dirty="0" smtClean="0"/>
                        <a:t>Suma del valor del trabajo, el valor del capital y los insumos del año t</a:t>
                      </a:r>
                      <a:endParaRPr lang="es-MX" sz="1400" dirty="0"/>
                    </a:p>
                  </a:txBody>
                  <a:tcPr/>
                </a:tc>
                <a:tc>
                  <a:txBody>
                    <a:bodyPr/>
                    <a:lstStyle/>
                    <a:p>
                      <a:r>
                        <a:rPr lang="es-MX" sz="1400" dirty="0" smtClean="0"/>
                        <a:t>Ventas en el año t-1</a:t>
                      </a:r>
                      <a:endParaRPr lang="es-MX" sz="1400" dirty="0"/>
                    </a:p>
                  </a:txBody>
                  <a:tcPr/>
                </a:tc>
                <a:tc>
                  <a:txBody>
                    <a:bodyPr/>
                    <a:lstStyle/>
                    <a:p>
                      <a:r>
                        <a:rPr lang="es-MX" sz="1400" dirty="0" smtClean="0"/>
                        <a:t>Suma del valor del trabajo, el valor del capital y los insumos en el año t-1</a:t>
                      </a:r>
                      <a:endParaRPr lang="es-MX" sz="1400" dirty="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sp>
        <p:nvSpPr>
          <p:cNvPr id="16" name="TextBox 15"/>
          <p:cNvSpPr txBox="1"/>
          <p:nvPr/>
        </p:nvSpPr>
        <p:spPr>
          <a:xfrm>
            <a:off x="180528" y="6577607"/>
            <a:ext cx="9071992" cy="307777"/>
          </a:xfrm>
          <a:prstGeom prst="rect">
            <a:avLst/>
          </a:prstGeom>
          <a:noFill/>
        </p:spPr>
        <p:txBody>
          <a:bodyPr wrap="square" rtlCol="0">
            <a:spAutoFit/>
          </a:bodyPr>
          <a:lstStyle/>
          <a:p>
            <a:r>
              <a:rPr lang="es-MX" sz="1400" baseline="30000" dirty="0" smtClean="0">
                <a:solidFill>
                  <a:prstClr val="black"/>
                </a:solidFill>
              </a:rPr>
              <a:t>1 http://internet.contenidos.inegi.org.mx/contenidos/productos//prod_serv/contenidos/espanol/bvinegi/productos/nueva_estruc/702825068103.pdf</a:t>
            </a:r>
            <a:endParaRPr lang="es-MX" sz="1400" dirty="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41891"/>
            <a:ext cx="8424936" cy="1200329"/>
          </a:xfrm>
          <a:prstGeom prst="rect">
            <a:avLst/>
          </a:prstGeom>
          <a:noFill/>
        </p:spPr>
        <p:txBody>
          <a:bodyPr wrap="square" rtlCol="0">
            <a:spAutoFit/>
          </a:bodyPr>
          <a:lstStyle/>
          <a:p>
            <a:endParaRPr lang="es-MX" b="1" dirty="0">
              <a:solidFill>
                <a:prstClr val="black"/>
              </a:solidFill>
            </a:endParaRPr>
          </a:p>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 </a:t>
            </a:r>
            <a:r>
              <a:rPr lang="es-MX">
                <a:solidFill>
                  <a:prstClr val="black"/>
                </a:solidFill>
              </a:rPr>
              <a:t>Informes </a:t>
            </a:r>
            <a:r>
              <a:rPr lang="es-MX" smtClean="0">
                <a:solidFill>
                  <a:prstClr val="black"/>
                </a:solidFill>
              </a:rPr>
              <a:t>finales </a:t>
            </a:r>
            <a:r>
              <a:rPr lang="es-MX" dirty="0">
                <a:solidFill>
                  <a:prstClr val="black"/>
                </a:solidFill>
              </a:rPr>
              <a:t>de los proyectos apoyados  </a:t>
            </a:r>
          </a:p>
        </p:txBody>
      </p:sp>
      <p:sp>
        <p:nvSpPr>
          <p:cNvPr id="3" name="16 Rectángulo"/>
          <p:cNvSpPr/>
          <p:nvPr/>
        </p:nvSpPr>
        <p:spPr>
          <a:xfrm>
            <a:off x="1259632" y="1772816"/>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5" name="Table 4"/>
          <p:cNvGraphicFramePr>
            <a:graphicFrameLocks noGrp="1"/>
          </p:cNvGraphicFramePr>
          <p:nvPr/>
        </p:nvGraphicFramePr>
        <p:xfrm>
          <a:off x="1187624" y="2211348"/>
          <a:ext cx="6696744" cy="1102360"/>
        </p:xfrm>
        <a:graphic>
          <a:graphicData uri="http://schemas.openxmlformats.org/drawingml/2006/table">
            <a:tbl>
              <a:tblPr firstRow="1" bandRow="1">
                <a:tableStyleId>{8799B23B-EC83-4686-B30A-512413B5E67A}</a:tableStyleId>
              </a:tblPr>
              <a:tblGrid>
                <a:gridCol w="2214917"/>
                <a:gridCol w="4481827"/>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sz="1400" dirty="0" smtClean="0"/>
                        <a:t>4%</a:t>
                      </a:r>
                      <a:endParaRPr lang="es-MX" sz="1400" dirty="0"/>
                    </a:p>
                  </a:txBody>
                  <a:tcPr/>
                </a:tc>
                <a:tc>
                  <a:txBody>
                    <a:bodyPr/>
                    <a:lstStyle/>
                    <a:p>
                      <a:pPr algn="ctr"/>
                      <a:r>
                        <a:rPr lang="es-MX" sz="1400" baseline="0" dirty="0" smtClean="0"/>
                        <a:t>Dada la periodicidad del indicador, el avance se reportará en el IV Informe Trimestral del Fondo Nacional Emprendedor</a:t>
                      </a:r>
                      <a:endParaRPr lang="es-MX" sz="1400" dirty="0"/>
                    </a:p>
                  </a:txBody>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220</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2015-09-21T16:56:54Z</dcterms:created>
  <dcterms:modified xsi:type="dcterms:W3CDTF">2016-10-18T17:08:07Z</dcterms:modified>
</cp:coreProperties>
</file>